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282" r:id="rId2"/>
    <p:sldId id="283" r:id="rId3"/>
    <p:sldId id="256" r:id="rId4"/>
    <p:sldId id="281" r:id="rId5"/>
    <p:sldId id="284" r:id="rId6"/>
    <p:sldId id="285" r:id="rId7"/>
    <p:sldId id="286" r:id="rId8"/>
    <p:sldId id="260" r:id="rId9"/>
    <p:sldId id="261" r:id="rId10"/>
    <p:sldId id="262" r:id="rId11"/>
    <p:sldId id="263" r:id="rId12"/>
    <p:sldId id="264" r:id="rId13"/>
    <p:sldId id="265" r:id="rId14"/>
    <p:sldId id="259" r:id="rId15"/>
    <p:sldId id="287" r:id="rId16"/>
    <p:sldId id="266" r:id="rId17"/>
    <p:sldId id="267" r:id="rId18"/>
    <p:sldId id="290" r:id="rId19"/>
    <p:sldId id="288" r:id="rId20"/>
    <p:sldId id="289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EDED"/>
    <a:srgbClr val="DEF0A4"/>
    <a:srgbClr val="CBCCD1"/>
    <a:srgbClr val="FFCCCC"/>
    <a:srgbClr val="99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4"/>
    <p:restoredTop sz="90890"/>
  </p:normalViewPr>
  <p:slideViewPr>
    <p:cSldViewPr>
      <p:cViewPr varScale="1">
        <p:scale>
          <a:sx n="68" d="100"/>
          <a:sy n="68" d="100"/>
        </p:scale>
        <p:origin x="-1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7FFB246-9B7A-4496-BA1E-36B868D57F43}" type="datetimeFigureOut">
              <a:rPr lang="en-US"/>
              <a:pPr/>
              <a:t>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A4F4D72-05D1-412F-A1D7-8C82ABCC94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6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noProof="0" smtClean="0"/>
              <a:t>Click to edit Master text styles</a:t>
            </a:r>
          </a:p>
          <a:p>
            <a:pPr lvl="1"/>
            <a:r>
              <a:rPr lang="en-US" altLang="x-none" noProof="0" smtClean="0"/>
              <a:t>Second level</a:t>
            </a:r>
          </a:p>
          <a:p>
            <a:pPr lvl="2"/>
            <a:r>
              <a:rPr lang="en-US" altLang="x-none" noProof="0" smtClean="0"/>
              <a:t>Third level</a:t>
            </a:r>
          </a:p>
          <a:p>
            <a:pPr lvl="3"/>
            <a:r>
              <a:rPr lang="en-US" altLang="x-none" noProof="0" smtClean="0"/>
              <a:t>Fourth level</a:t>
            </a:r>
          </a:p>
          <a:p>
            <a:pPr lvl="4"/>
            <a:r>
              <a:rPr lang="en-US" altLang="x-none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7B3A6EF-89D2-47B0-9259-F4E6E9D4A3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54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BDC380-7818-4CAA-89B3-1D3842F79C1C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2456B7-E1F1-4740-9A65-B7695D0B920D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FB2B34-0BC3-4F95-B8BB-CFE401831789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26FCA2-FC50-4981-AF22-452FF32926F6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081893-90AA-43FA-97DC-44B5553CCE4D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4D3FFD-CFE2-47F0-B5B0-1C6FB8231CE9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49BE38-43D8-4D8A-B970-79B630E36F3D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69C294-3382-488E-938C-C8F2A83964A6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A228F-CF80-4C33-83D8-89E942FF1F3C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23EF6F-E609-4D58-9A6B-AC49E419CCFC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B10FF5D-39AD-436A-A176-F4BB40598692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4572B47-C180-4FEC-B951-56A65E68733C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63C10B-F636-4088-93A0-FBF7651E4A66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476BA8-A867-439F-A53A-495975780FAB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81AADBC-BE46-408C-B26C-CD31F10112FC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1F2CA0-24E1-4546-B0F9-F1C6B0F0B48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30FA5D7-A62A-4000-9408-6FAFDD508308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D254F1E-0212-49CA-A924-FAB75B961811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/>
          <p:nvPr/>
        </p:nvCxnSpPr>
        <p:spPr>
          <a:xfrm>
            <a:off x="2395538" y="3529013"/>
            <a:ext cx="56197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/>
          <a:lstStyle>
            <a:lvl1pPr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5538" y="328613"/>
            <a:ext cx="3087687" cy="30956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5100" y="798513"/>
            <a:ext cx="801688" cy="504825"/>
          </a:xfrm>
        </p:spPr>
        <p:txBody>
          <a:bodyPr/>
          <a:lstStyle>
            <a:lvl1pPr>
              <a:defRPr/>
            </a:lvl1pPr>
          </a:lstStyle>
          <a:p>
            <a:fld id="{875D0759-A7E0-4464-8DDE-9CF34B4FE2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3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17275-8F76-4B36-9AB5-49867F3F86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49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/>
          <p:nvPr/>
        </p:nvCxnSpPr>
        <p:spPr>
          <a:xfrm>
            <a:off x="691832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F2DB0-6872-4CCB-975E-0CFCEB0B2D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2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5EAC5-1496-45B7-BE18-3326CABC4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20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0"/>
          <p:cNvCxnSpPr/>
          <p:nvPr/>
        </p:nvCxnSpPr>
        <p:spPr>
          <a:xfrm>
            <a:off x="1443038" y="3805238"/>
            <a:ext cx="561816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03915-9922-42F9-AC58-B4B700B5A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0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4699A-C201-4C5C-8EDA-54D5C0621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2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A2BAE-4886-4F5E-A8FF-65DA30C94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8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0"/>
          <p:cNvCxnSpPr/>
          <p:nvPr/>
        </p:nvCxnSpPr>
        <p:spPr>
          <a:xfrm>
            <a:off x="1443038" y="1847850"/>
            <a:ext cx="6572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193A5-2662-4499-8162-A9C734CAF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3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BE64B-CB44-4EEE-8404-0EDDE3D58B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90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0"/>
          <p:cNvCxnSpPr/>
          <p:nvPr/>
        </p:nvCxnSpPr>
        <p:spPr>
          <a:xfrm>
            <a:off x="1441450" y="3205163"/>
            <a:ext cx="242411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6BF1A-540D-40B2-9B45-1760218647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9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995863" y="482600"/>
            <a:ext cx="3511550" cy="5148263"/>
            <a:chOff x="6852919" y="583365"/>
            <a:chExt cx="4681849" cy="5181928"/>
          </a:xfrm>
        </p:grpSpPr>
        <p:sp>
          <p:nvSpPr>
            <p:cNvPr id="6" name="Rectangle 11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13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14"/>
          <p:cNvCxnSpPr/>
          <p:nvPr/>
        </p:nvCxnSpPr>
        <p:spPr>
          <a:xfrm>
            <a:off x="1441450" y="3143250"/>
            <a:ext cx="3241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88" y="5470525"/>
            <a:ext cx="3252787" cy="319088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8275" y="319088"/>
            <a:ext cx="3251200" cy="320675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15545-2287-4B33-875A-BFB03A3594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26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6125"/>
            <a:ext cx="9144000" cy="4079875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>
            <a:fillRect/>
          </a:stretch>
        </p:blipFill>
        <p:spPr bwMode="auto">
          <a:xfrm>
            <a:off x="0" y="6096000"/>
            <a:ext cx="91440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0" y="6100763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038" y="804863"/>
            <a:ext cx="6572250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3038" y="2016125"/>
            <a:ext cx="6572250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738" y="330200"/>
            <a:ext cx="2368550" cy="3095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038" y="328613"/>
            <a:ext cx="4033837" cy="3095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363" y="798513"/>
            <a:ext cx="795337" cy="5048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2DEF9D4-F1D2-42B2-ADC1-4147D48847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55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2pPr>
      <a:lvl3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3pPr>
      <a:lvl4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4pPr>
      <a:lvl5pPr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5pPr>
      <a:lvl6pPr marL="4572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6pPr>
      <a:lvl7pPr marL="9144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7pPr>
      <a:lvl8pPr marL="13716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8pPr>
      <a:lvl9pPr marL="1828800" algn="l" defTabSz="6858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charset="0"/>
        </a:defRPr>
      </a:lvl9pPr>
    </p:titleStyle>
    <p:bodyStyle>
      <a:lvl1pPr marL="228600" indent="-228600" algn="l" defTabSz="685800" rtl="0" eaLnBrk="1" fontAlgn="base" hangingPunct="1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685800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685800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685800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685800" rtl="0" eaLnBrk="1" fontAlgn="base" hangingPunct="1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038" y="533401"/>
            <a:ext cx="6572250" cy="1676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ВИСНАЖЕННЯ </a:t>
            </a:r>
            <a:r>
              <a:rPr lang="uk-UA" dirty="0" err="1" smtClean="0"/>
              <a:t>СПІВЧУття</a:t>
            </a:r>
            <a:r>
              <a:rPr lang="uk-UA" dirty="0" smtClean="0"/>
              <a:t> (перевтома у тих, ХТО ОПІКУЄТЬСЯ ІНШИМИ)</a:t>
            </a:r>
            <a:endParaRPr lang="en-US" dirty="0"/>
          </a:p>
        </p:txBody>
      </p:sp>
      <p:pic>
        <p:nvPicPr>
          <p:cNvPr id="15362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286000"/>
            <a:ext cx="5562600" cy="3124200"/>
          </a:xfrm>
        </p:spPr>
      </p:pic>
      <p:sp>
        <p:nvSpPr>
          <p:cNvPr id="4" name="TextBox 3"/>
          <p:cNvSpPr txBox="1"/>
          <p:nvPr/>
        </p:nvSpPr>
        <p:spPr>
          <a:xfrm>
            <a:off x="5257800" y="5412736"/>
            <a:ext cx="3886200" cy="6832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ru-RU" altLang="en-US" sz="1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Джим  </a:t>
            </a:r>
            <a:r>
              <a:rPr lang="ru-RU" altLang="en-US" sz="1200" b="1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Елліс</a:t>
            </a:r>
            <a:r>
              <a:rPr lang="ru-RU" altLang="en-US" sz="1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altLang="en-US" sz="1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PhD</a:t>
            </a:r>
            <a:r>
              <a:rPr lang="uk-UA" altLang="en-US" sz="1200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</a:t>
            </a:r>
            <a:endParaRPr lang="en-US" altLang="en-US" sz="1200" b="1" kern="0" dirty="0" smtClean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командир, </a:t>
            </a:r>
            <a:r>
              <a:rPr lang="ru-RU" altLang="en-US" sz="1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капеланський</a:t>
            </a: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корпус </a:t>
            </a:r>
            <a:r>
              <a:rPr lang="ru-RU" altLang="en-US" sz="1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морських</a:t>
            </a: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ru-RU" altLang="en-US" sz="1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військ</a:t>
            </a: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США (у </a:t>
            </a:r>
            <a:r>
              <a:rPr lang="ru-RU" altLang="en-US" sz="1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відставці</a:t>
            </a: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),</a:t>
            </a:r>
          </a:p>
          <a:p>
            <a:pPr eaLnBrk="1" hangingPunct="1">
              <a:lnSpc>
                <a:spcPct val="80000"/>
              </a:lnSpc>
              <a:buFont typeface="Wingdings" charset="2"/>
              <a:buNone/>
              <a:defRPr/>
            </a:pP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директор, </a:t>
            </a:r>
            <a:r>
              <a:rPr lang="ru-RU" altLang="en-US" sz="1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капеланське</a:t>
            </a: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 </a:t>
            </a:r>
            <a:r>
              <a:rPr lang="ru-RU" altLang="en-US" sz="1200" kern="0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служіння</a:t>
            </a:r>
            <a:r>
              <a:rPr lang="ru-RU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, </a:t>
            </a:r>
            <a:r>
              <a:rPr lang="en-US" altLang="en-US" sz="1200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ACCTS (accts.org)</a:t>
            </a:r>
            <a:endParaRPr lang="en-US" altLang="en-US" sz="1200" kern="0" dirty="0">
              <a:effectLst>
                <a:outerShdw blurRad="38100" dist="38100" dir="2700000" algn="tl">
                  <a:srgbClr val="FFFFFF"/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8388"/>
            <a:ext cx="7620000" cy="608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Фаза роздратування</a:t>
            </a:r>
            <a:endParaRPr lang="en-US" altLang="x-none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057400"/>
            <a:ext cx="7620000" cy="4114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Починають шукати легших шляхів (</a:t>
            </a:r>
            <a:r>
              <a:rPr lang="uk-UA" altLang="x-none" sz="2800" dirty="0" err="1" smtClean="0"/>
              <a:t>халтурити</a:t>
            </a:r>
            <a:r>
              <a:rPr lang="uk-UA" altLang="x-none" sz="2800" dirty="0" smtClean="0"/>
              <a:t>)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Починають уникати підопічних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Починають глумитися зі співробітників і підопічних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Починають обмовляти (чорнити) людей, яким служать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Неприйнятне використання гумору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Прогалини/недогляди</a:t>
            </a:r>
            <a:r>
              <a:rPr lang="en-US" altLang="x-none" sz="2800" dirty="0" smtClean="0"/>
              <a:t>, </a:t>
            </a:r>
            <a:r>
              <a:rPr lang="uk-UA" altLang="x-none" sz="2800" dirty="0" smtClean="0"/>
              <a:t>помилки та промахи / «ляпи» в зосередженості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Починають віддаляти себе від друзів та співпрацівників. </a:t>
            </a:r>
            <a:endParaRPr lang="en-US" alt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8388"/>
            <a:ext cx="7620000" cy="608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Фаза відсторонення</a:t>
            </a:r>
            <a:endParaRPr lang="en-US" altLang="x-none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7620000" cy="4114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Ентузіазм перетворюється на невдоволення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Підопічні перетворюються з людей на подразник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Скаржимося на нашу роботу та особисте життя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Постійно втомлені, не хочемо говорити проте, чим ми займаємося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Ми починаємо нехтувати своєю родиною, підопічними, співробітниками та собою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Ми намагаємося уникати свого болю і суму. </a:t>
            </a:r>
            <a:endParaRPr lang="en-US" alt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8388"/>
            <a:ext cx="7620000" cy="608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Фаза «зомбі» / меланхолії</a:t>
            </a:r>
            <a:endParaRPr lang="en-US" altLang="x-none" dirty="0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6868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</a:pPr>
            <a:r>
              <a:rPr lang="uk-UA" sz="2800" dirty="0" smtClean="0"/>
              <a:t>Наша безпорадність перетворюється на гнів, лють </a:t>
            </a:r>
          </a:p>
          <a:p>
            <a:pPr eaLnBrk="1" hangingPunct="1">
              <a:lnSpc>
                <a:spcPct val="100000"/>
              </a:lnSpc>
            </a:pPr>
            <a:r>
              <a:rPr lang="uk-UA" sz="2800" dirty="0" smtClean="0"/>
              <a:t>Ми починаємо ненавидіти людей … будь-кого/усіх</a:t>
            </a:r>
            <a:endParaRPr lang="en-US" sz="2800" dirty="0" smtClean="0"/>
          </a:p>
          <a:p>
            <a:pPr eaLnBrk="1" hangingPunct="1">
              <a:lnSpc>
                <a:spcPct val="100000"/>
              </a:lnSpc>
            </a:pPr>
            <a:r>
              <a:rPr lang="uk-UA" sz="2800" dirty="0" smtClean="0"/>
              <a:t>Інші видаються нам некомпетентними чи неосвіченими</a:t>
            </a:r>
            <a:endParaRPr lang="en-US" sz="2800" dirty="0" smtClean="0"/>
          </a:p>
          <a:p>
            <a:pPr eaLnBrk="1" hangingPunct="1">
              <a:lnSpc>
                <a:spcPct val="100000"/>
              </a:lnSpc>
            </a:pPr>
            <a:r>
              <a:rPr lang="uk-UA" sz="2800" dirty="0" smtClean="0"/>
              <a:t>Ми по-справжньому ганьбимо своїх підопічних</a:t>
            </a:r>
            <a:endParaRPr lang="en-US" sz="2800" dirty="0" smtClean="0"/>
          </a:p>
          <a:p>
            <a:pPr eaLnBrk="1" hangingPunct="1">
              <a:lnSpc>
                <a:spcPct val="100000"/>
              </a:lnSpc>
            </a:pPr>
            <a:r>
              <a:rPr lang="uk-UA" sz="2800" dirty="0" smtClean="0"/>
              <a:t>В нас немає …ні терпіння,  ні почуття гумору, ні часу для розваг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4763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Патологія та переслідування або дозрівання та відновлення</a:t>
            </a:r>
            <a:endParaRPr lang="en-US" altLang="x-none" sz="2800" dirty="0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/>
            <a:r>
              <a:rPr lang="uk-UA" sz="2400" dirty="0" smtClean="0"/>
              <a:t>Потрясіння та вихід з професії</a:t>
            </a:r>
            <a:endParaRPr lang="en-US" sz="2400" dirty="0" smtClean="0"/>
          </a:p>
          <a:p>
            <a:pPr eaLnBrk="1" hangingPunct="1"/>
            <a:r>
              <a:rPr lang="uk-UA" sz="2400" dirty="0" smtClean="0"/>
              <a:t>Соматична хвороба</a:t>
            </a:r>
            <a:endParaRPr lang="en-US" sz="2400" dirty="0" smtClean="0"/>
          </a:p>
          <a:p>
            <a:pPr eaLnBrk="1" hangingPunct="1"/>
            <a:r>
              <a:rPr lang="uk-UA" sz="2400" dirty="0" smtClean="0"/>
              <a:t>Нескінченість симптомів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	</a:t>
            </a:r>
            <a:r>
              <a:rPr lang="uk-UA" sz="2400" dirty="0" smtClean="0"/>
              <a:t>або</a:t>
            </a:r>
            <a:endParaRPr lang="en-US" sz="2400" dirty="0" smtClean="0"/>
          </a:p>
          <a:p>
            <a:pPr eaLnBrk="1" hangingPunct="1"/>
            <a:r>
              <a:rPr lang="uk-UA" sz="2400" dirty="0" smtClean="0"/>
              <a:t>Витривалість</a:t>
            </a:r>
            <a:endParaRPr lang="en-US" sz="2400" dirty="0" smtClean="0"/>
          </a:p>
          <a:p>
            <a:pPr eaLnBrk="1" hangingPunct="1"/>
            <a:r>
              <a:rPr lang="uk-UA" sz="2400" dirty="0" smtClean="0"/>
              <a:t>Відновлення сил /життєздатність</a:t>
            </a:r>
            <a:endParaRPr lang="en-US" sz="2400" dirty="0" smtClean="0"/>
          </a:p>
          <a:p>
            <a:pPr eaLnBrk="1" hangingPunct="1"/>
            <a:r>
              <a:rPr lang="uk-UA" sz="2400" dirty="0" err="1" smtClean="0"/>
              <a:t>Переображення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1066800"/>
            <a:ext cx="76200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cap="none" dirty="0" smtClean="0">
                <a:solidFill>
                  <a:srgbClr val="000000"/>
                </a:solidFill>
                <a:cs typeface="Times New Roman" pitchFamily="18" charset="0"/>
              </a:rPr>
              <a:t>Слово про </a:t>
            </a:r>
            <a:r>
              <a:rPr lang="en-US" cap="none" dirty="0" smtClean="0">
                <a:solidFill>
                  <a:srgbClr val="000000"/>
                </a:solidFill>
                <a:cs typeface="Times New Roman" pitchFamily="18" charset="0"/>
              </a:rPr>
              <a:t>“</a:t>
            </a:r>
            <a:r>
              <a:rPr lang="uk-UA" cap="none" dirty="0" smtClean="0">
                <a:solidFill>
                  <a:srgbClr val="000000"/>
                </a:solidFill>
                <a:cs typeface="Times New Roman" pitchFamily="18" charset="0"/>
              </a:rPr>
              <a:t>симптоми</a:t>
            </a:r>
            <a:r>
              <a:rPr lang="en-US" cap="none" dirty="0" smtClean="0">
                <a:solidFill>
                  <a:srgbClr val="000000"/>
                </a:solidFill>
                <a:cs typeface="Times New Roman" pitchFamily="18" charset="0"/>
              </a:rPr>
              <a:t>”</a:t>
            </a:r>
            <a:r>
              <a:rPr lang="en-US" cap="none" dirty="0" smtClean="0"/>
              <a:t>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057400"/>
            <a:ext cx="7772400" cy="4572000"/>
          </a:xfrm>
        </p:spPr>
        <p:txBody>
          <a:bodyPr/>
          <a:lstStyle/>
          <a:p>
            <a:pPr algn="just" eaLnBrk="1" hangingPunct="1"/>
            <a:r>
              <a:rPr lang="uk-UA" sz="2800" i="1" dirty="0" smtClean="0">
                <a:solidFill>
                  <a:srgbClr val="000000"/>
                </a:solidFill>
                <a:cs typeface="Times New Roman" pitchFamily="18" charset="0"/>
              </a:rPr>
              <a:t>Нервовість та тривога</a:t>
            </a:r>
            <a:endParaRPr lang="en-US" sz="28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uk-UA" sz="2800" i="1" dirty="0" smtClean="0">
                <a:solidFill>
                  <a:srgbClr val="000000"/>
                </a:solidFill>
                <a:cs typeface="Times New Roman" pitchFamily="18" charset="0"/>
              </a:rPr>
              <a:t>Гнів та дратівливість </a:t>
            </a:r>
            <a:endParaRPr lang="en-US" sz="2800" i="1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r>
              <a:rPr lang="uk-UA" sz="2800" i="1" dirty="0" smtClean="0">
                <a:solidFill>
                  <a:srgbClr val="000000"/>
                </a:solidFill>
                <a:cs typeface="Times New Roman" pitchFamily="18" charset="0"/>
              </a:rPr>
              <a:t>Зміна настрою</a:t>
            </a:r>
            <a:endParaRPr lang="en-US" sz="2800" i="1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r>
              <a:rPr lang="uk-UA" sz="2800" i="1" dirty="0" smtClean="0">
                <a:solidFill>
                  <a:srgbClr val="000000"/>
                </a:solidFill>
                <a:cs typeface="Times New Roman" pitchFamily="18" charset="0"/>
              </a:rPr>
              <a:t>Погляд в минуле </a:t>
            </a:r>
            <a:endParaRPr lang="en-US" sz="28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uk-UA" sz="2800" i="1" dirty="0" smtClean="0">
                <a:solidFill>
                  <a:srgbClr val="000000"/>
                </a:solidFill>
                <a:cs typeface="Times New Roman" pitchFamily="18" charset="0"/>
              </a:rPr>
              <a:t>Проблема зосередитися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 eaLnBrk="1" hangingPunct="1"/>
            <a:r>
              <a:rPr lang="uk-UA" sz="2800" i="1" dirty="0" smtClean="0">
                <a:solidFill>
                  <a:srgbClr val="000000"/>
                </a:solidFill>
                <a:cs typeface="Times New Roman" pitchFamily="18" charset="0"/>
              </a:rPr>
              <a:t>Занижена самооцінка</a:t>
            </a:r>
            <a:endParaRPr lang="en-US" sz="2800" i="1" dirty="0" smtClean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229600" cy="4267200"/>
          </a:xfrm>
        </p:spPr>
        <p:txBody>
          <a:bodyPr/>
          <a:lstStyle/>
          <a:p>
            <a:pPr algn="just" eaLnBrk="1" hangingPunct="1"/>
            <a:r>
              <a:rPr lang="uk-UA" sz="2600" i="1" dirty="0" smtClean="0">
                <a:solidFill>
                  <a:srgbClr val="000000"/>
                </a:solidFill>
                <a:cs typeface="Times New Roman" pitchFamily="18" charset="0"/>
              </a:rPr>
              <a:t>Почуття недовіри до інших та світу</a:t>
            </a:r>
            <a:endParaRPr lang="uk-UA" sz="2600" dirty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r>
              <a:rPr lang="uk-UA" sz="2600" i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Відсторонення від інших</a:t>
            </a:r>
            <a:endParaRPr lang="en-US" sz="2600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r>
              <a:rPr lang="uk-UA" sz="2600" i="1" dirty="0" smtClean="0">
                <a:solidFill>
                  <a:srgbClr val="000000"/>
                </a:solidFill>
                <a:cs typeface="Times New Roman" pitchFamily="18" charset="0"/>
              </a:rPr>
              <a:t>Зміни апетиту, сну та інших звичок</a:t>
            </a:r>
            <a:endParaRPr lang="en-US" sz="2600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/>
            <a:r>
              <a:rPr lang="uk-UA" sz="2600" i="1" dirty="0" smtClean="0">
                <a:solidFill>
                  <a:srgbClr val="000000"/>
                </a:solidFill>
                <a:cs typeface="Times New Roman" pitchFamily="18" charset="0"/>
              </a:rPr>
              <a:t>Фізичні зміни</a:t>
            </a:r>
            <a:endParaRPr lang="en-US" sz="2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uk-UA" sz="2600" i="1" dirty="0" smtClean="0">
                <a:solidFill>
                  <a:srgbClr val="000000"/>
                </a:solidFill>
                <a:cs typeface="Times New Roman" pitchFamily="18" charset="0"/>
              </a:rPr>
              <a:t>Депресія</a:t>
            </a:r>
            <a:endParaRPr lang="en-US" sz="2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uk-UA" sz="2600" i="1" dirty="0">
                <a:solidFill>
                  <a:srgbClr val="000000"/>
                </a:solidFill>
                <a:cs typeface="Times New Roman" pitchFamily="18" charset="0"/>
              </a:rPr>
              <a:t>С</a:t>
            </a:r>
            <a:r>
              <a:rPr lang="uk-UA" sz="2600" i="1" dirty="0" smtClean="0">
                <a:solidFill>
                  <a:srgbClr val="000000"/>
                </a:solidFill>
                <a:cs typeface="Times New Roman" pitchFamily="18" charset="0"/>
              </a:rPr>
              <a:t>амолікування</a:t>
            </a:r>
            <a:endParaRPr lang="en-US" sz="2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uk-UA" sz="2600" i="1" dirty="0" err="1" smtClean="0">
                <a:solidFill>
                  <a:srgbClr val="000000"/>
                </a:solidFill>
                <a:cs typeface="Times New Roman" pitchFamily="18" charset="0"/>
              </a:rPr>
              <a:t>Самосприйняття</a:t>
            </a:r>
            <a:r>
              <a:rPr lang="uk-UA" sz="2600" i="1" dirty="0" smtClean="0">
                <a:solidFill>
                  <a:srgbClr val="000000"/>
                </a:solidFill>
                <a:cs typeface="Times New Roman" pitchFamily="18" charset="0"/>
              </a:rPr>
              <a:t> того, що тобі всі </a:t>
            </a:r>
            <a:r>
              <a:rPr lang="uk-UA" sz="2600" i="1" dirty="0">
                <a:solidFill>
                  <a:srgbClr val="000000"/>
                </a:solidFill>
                <a:cs typeface="Times New Roman" pitchFamily="18" charset="0"/>
              </a:rPr>
              <a:t>щ</a:t>
            </a:r>
            <a:r>
              <a:rPr lang="uk-UA" sz="2600" i="1" dirty="0" smtClean="0">
                <a:solidFill>
                  <a:srgbClr val="000000"/>
                </a:solidFill>
                <a:cs typeface="Times New Roman" pitchFamily="18" charset="0"/>
              </a:rPr>
              <a:t>ось винні</a:t>
            </a:r>
            <a:endParaRPr lang="en-US" sz="2600" i="1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3038" y="1084263"/>
            <a:ext cx="6572250" cy="10493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cap="none" dirty="0" smtClean="0">
                <a:solidFill>
                  <a:srgbClr val="000000"/>
                </a:solidFill>
                <a:cs typeface="Times New Roman" pitchFamily="18" charset="0"/>
              </a:rPr>
              <a:t>Слово про </a:t>
            </a:r>
            <a:r>
              <a:rPr lang="en-US" cap="none" dirty="0" smtClean="0">
                <a:solidFill>
                  <a:srgbClr val="000000"/>
                </a:solidFill>
                <a:cs typeface="Times New Roman" pitchFamily="18" charset="0"/>
              </a:rPr>
              <a:t>“</a:t>
            </a:r>
            <a:r>
              <a:rPr lang="uk-UA" cap="none" dirty="0" smtClean="0">
                <a:solidFill>
                  <a:srgbClr val="000000"/>
                </a:solidFill>
                <a:cs typeface="Times New Roman" pitchFamily="18" charset="0"/>
              </a:rPr>
              <a:t>симптоми</a:t>
            </a:r>
            <a:r>
              <a:rPr lang="en-US" cap="none" dirty="0" smtClean="0">
                <a:solidFill>
                  <a:srgbClr val="000000"/>
                </a:solidFill>
                <a:cs typeface="Times New Roman" pitchFamily="18" charset="0"/>
              </a:rPr>
              <a:t>”</a:t>
            </a:r>
            <a:r>
              <a:rPr lang="en-US" cap="none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996950"/>
            <a:ext cx="7772400" cy="8318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x-none" dirty="0" smtClean="0">
                <a:ea typeface="Times New Roman" charset="0"/>
                <a:cs typeface="Times New Roman" charset="0"/>
              </a:rPr>
              <a:t>Рецепту </a:t>
            </a:r>
            <a:r>
              <a:rPr lang="ru-RU" altLang="x-none" dirty="0" err="1" smtClean="0">
                <a:ea typeface="Times New Roman" charset="0"/>
                <a:cs typeface="Times New Roman" charset="0"/>
              </a:rPr>
              <a:t>самопіклування</a:t>
            </a:r>
            <a:endParaRPr lang="en-US" altLang="x-none" dirty="0" smtClean="0"/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981200"/>
            <a:ext cx="7772400" cy="45720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1 </a:t>
            </a:r>
            <a:r>
              <a:rPr lang="uk-UA" sz="2400" dirty="0" smtClean="0">
                <a:cs typeface="Times New Roman" pitchFamily="18" charset="0"/>
              </a:rPr>
              <a:t>крок</a:t>
            </a:r>
            <a:r>
              <a:rPr lang="en-US" sz="2400" dirty="0" smtClean="0">
                <a:cs typeface="Times New Roman" pitchFamily="18" charset="0"/>
              </a:rPr>
              <a:t>    </a:t>
            </a:r>
            <a:r>
              <a:rPr lang="uk-UA" sz="2400" dirty="0" smtClean="0">
                <a:cs typeface="Times New Roman" pitchFamily="18" charset="0"/>
              </a:rPr>
              <a:t>самопізнання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1 </a:t>
            </a:r>
            <a:r>
              <a:rPr lang="uk-UA" sz="2400" dirty="0" smtClean="0">
                <a:cs typeface="Times New Roman" pitchFamily="18" charset="0"/>
              </a:rPr>
              <a:t>крок</a:t>
            </a:r>
            <a:r>
              <a:rPr lang="en-US" sz="2400" dirty="0" smtClean="0">
                <a:cs typeface="Times New Roman" pitchFamily="18" charset="0"/>
              </a:rPr>
              <a:t>   </a:t>
            </a:r>
            <a:r>
              <a:rPr lang="uk-UA" sz="2400" dirty="0" smtClean="0">
                <a:cs typeface="Times New Roman" pitchFamily="18" charset="0"/>
              </a:rPr>
              <a:t>самоперевірка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1 </a:t>
            </a:r>
            <a:r>
              <a:rPr lang="uk-UA" sz="2400" dirty="0" smtClean="0">
                <a:cs typeface="Times New Roman" pitchFamily="18" charset="0"/>
              </a:rPr>
              <a:t>крок</a:t>
            </a:r>
            <a:r>
              <a:rPr lang="en-US" sz="2400" dirty="0" smtClean="0">
                <a:cs typeface="Times New Roman" pitchFamily="18" charset="0"/>
              </a:rPr>
              <a:t>   </a:t>
            </a:r>
            <a:r>
              <a:rPr lang="uk-UA" sz="2400" dirty="0" smtClean="0">
                <a:cs typeface="Times New Roman" pitchFamily="18" charset="0"/>
              </a:rPr>
              <a:t>ресурсне забезпечення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1 </a:t>
            </a:r>
            <a:r>
              <a:rPr lang="uk-UA" sz="2400" dirty="0" smtClean="0">
                <a:cs typeface="Times New Roman" pitchFamily="18" charset="0"/>
              </a:rPr>
              <a:t>крок</a:t>
            </a:r>
            <a:r>
              <a:rPr lang="en-US" sz="2400" dirty="0" smtClean="0">
                <a:cs typeface="Times New Roman" pitchFamily="18" charset="0"/>
              </a:rPr>
              <a:t>   </a:t>
            </a:r>
            <a:r>
              <a:rPr lang="uk-UA" sz="2400" dirty="0" smtClean="0">
                <a:cs typeface="Times New Roman" pitchFamily="18" charset="0"/>
              </a:rPr>
              <a:t>очікування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1 </a:t>
            </a:r>
            <a:r>
              <a:rPr lang="uk-UA" sz="2400" dirty="0" smtClean="0">
                <a:cs typeface="Times New Roman" pitchFamily="18" charset="0"/>
              </a:rPr>
              <a:t>крок</a:t>
            </a:r>
            <a:r>
              <a:rPr lang="en-US" sz="2400" dirty="0" smtClean="0">
                <a:cs typeface="Times New Roman" pitchFamily="18" charset="0"/>
              </a:rPr>
              <a:t>   </a:t>
            </a:r>
            <a:r>
              <a:rPr lang="uk-UA" sz="2400" dirty="0" smtClean="0">
                <a:cs typeface="Times New Roman" pitchFamily="18" charset="0"/>
              </a:rPr>
              <a:t>стратегія </a:t>
            </a:r>
            <a:r>
              <a:rPr lang="uk-UA" sz="2400" dirty="0" err="1" smtClean="0">
                <a:cs typeface="Times New Roman" pitchFamily="18" charset="0"/>
              </a:rPr>
              <a:t>самопіклування</a:t>
            </a:r>
            <a:endParaRPr lang="en-US" sz="2400" dirty="0" smtClean="0">
              <a:cs typeface="Times New Roman" pitchFamily="18" charset="0"/>
            </a:endParaRPr>
          </a:p>
          <a:p>
            <a:pPr algn="just" eaLnBrk="1" hangingPunct="1"/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uk-UA" sz="2400" dirty="0" smtClean="0">
                <a:ea typeface="Arial Unicode MS" pitchFamily="34" charset="-128"/>
                <a:cs typeface="Arial Unicode MS" pitchFamily="34" charset="-128"/>
              </a:rPr>
              <a:t>крок</a:t>
            </a:r>
            <a:r>
              <a:rPr lang="en-US" sz="2400" dirty="0" smtClean="0"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uk-UA" sz="2400" dirty="0" smtClean="0">
                <a:ea typeface="Arial Unicode MS" pitchFamily="34" charset="-128"/>
                <a:cs typeface="Arial Unicode MS" pitchFamily="34" charset="-128"/>
              </a:rPr>
              <a:t>план повернення до нормального життя</a:t>
            </a:r>
            <a:endParaRPr lang="en-US" sz="24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219200"/>
            <a:ext cx="7620000" cy="6096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cap="none" dirty="0" smtClean="0">
                <a:cs typeface="Times New Roman" pitchFamily="18" charset="0"/>
              </a:rPr>
              <a:t> “</a:t>
            </a:r>
            <a:r>
              <a:rPr lang="uk-UA" cap="none" dirty="0" smtClean="0">
                <a:cs typeface="Times New Roman" pitchFamily="18" charset="0"/>
              </a:rPr>
              <a:t>Кроки зцілення</a:t>
            </a:r>
            <a:r>
              <a:rPr lang="en-US" cap="none" dirty="0" smtClean="0">
                <a:cs typeface="Times New Roman" pitchFamily="18" charset="0"/>
              </a:rPr>
              <a:t>”</a:t>
            </a:r>
            <a:r>
              <a:rPr lang="en-US" cap="none" dirty="0" smtClean="0"/>
              <a:t>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1295400" y="1828800"/>
            <a:ext cx="7772400" cy="4800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uk-UA" sz="2400" dirty="0" err="1" smtClean="0">
                <a:cs typeface="Times New Roman" pitchFamily="18" charset="0"/>
              </a:rPr>
              <a:t>Інтенціональність</a:t>
            </a:r>
            <a:r>
              <a:rPr lang="uk-UA" sz="2400" dirty="0" smtClean="0">
                <a:cs typeface="Times New Roman" pitchFamily="18" charset="0"/>
              </a:rPr>
              <a:t> (навмисність)</a:t>
            </a:r>
            <a:r>
              <a:rPr lang="en-US" sz="2400" dirty="0" smtClean="0">
                <a:cs typeface="Times New Roman" pitchFamily="18" charset="0"/>
              </a:rPr>
              <a:t>”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uk-UA" sz="2400" dirty="0" smtClean="0">
                <a:cs typeface="Times New Roman" pitchFamily="18" charset="0"/>
              </a:rPr>
              <a:t>Зв'язок</a:t>
            </a:r>
            <a:r>
              <a:rPr lang="en-US" sz="2400" dirty="0" smtClean="0">
                <a:cs typeface="Times New Roman" pitchFamily="18" charset="0"/>
              </a:rPr>
              <a:t>”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 “</a:t>
            </a:r>
            <a:r>
              <a:rPr lang="uk-UA" sz="2400" dirty="0" smtClean="0">
                <a:cs typeface="Times New Roman" pitchFamily="18" charset="0"/>
              </a:rPr>
              <a:t>Управління тривогою/ самозаспокоєння</a:t>
            </a:r>
            <a:r>
              <a:rPr lang="en-US" sz="2400" dirty="0" smtClean="0">
                <a:cs typeface="Times New Roman" pitchFamily="18" charset="0"/>
              </a:rPr>
              <a:t>”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uk-UA" sz="2400" dirty="0" err="1" smtClean="0">
                <a:cs typeface="Times New Roman" pitchFamily="18" charset="0"/>
              </a:rPr>
              <a:t>Самопіклування</a:t>
            </a:r>
            <a:r>
              <a:rPr lang="en-US" sz="2400" dirty="0" smtClean="0">
                <a:cs typeface="Times New Roman" pitchFamily="18" charset="0"/>
              </a:rPr>
              <a:t>”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uk-UA" sz="2400" dirty="0" smtClean="0">
                <a:cs typeface="Times New Roman" pitchFamily="18" charset="0"/>
              </a:rPr>
              <a:t>Оповідь</a:t>
            </a:r>
            <a:r>
              <a:rPr lang="en-US" sz="2400" dirty="0" smtClean="0">
                <a:cs typeface="Times New Roman" pitchFamily="18" charset="0"/>
              </a:rPr>
              <a:t>”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uk-UA" sz="2400" dirty="0" smtClean="0">
                <a:cs typeface="Times New Roman" pitchFamily="18" charset="0"/>
              </a:rPr>
              <a:t>Зниження подразнення (відновлення рівноваги) та регенерація</a:t>
            </a:r>
            <a:r>
              <a:rPr lang="en-US" sz="2400" dirty="0" smtClean="0">
                <a:cs typeface="Times New Roman" pitchFamily="18" charset="0"/>
              </a:rPr>
              <a:t>” </a:t>
            </a:r>
          </a:p>
          <a:p>
            <a:pPr eaLnBrk="1" hangingPunct="1"/>
            <a:r>
              <a:rPr lang="en-US" sz="2400" dirty="0" smtClean="0">
                <a:cs typeface="Times New Roman" pitchFamily="18" charset="0"/>
              </a:rPr>
              <a:t>“</a:t>
            </a:r>
            <a:r>
              <a:rPr lang="uk-UA" sz="2400" dirty="0" smtClean="0">
                <a:cs typeface="Times New Roman" pitchFamily="18" charset="0"/>
              </a:rPr>
              <a:t>Самоконтроль</a:t>
            </a:r>
            <a:r>
              <a:rPr lang="en-US" sz="2400" dirty="0" smtClean="0">
                <a:cs typeface="Times New Roman" pitchFamily="18" charset="0"/>
              </a:rPr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038" y="1160463"/>
            <a:ext cx="6572250" cy="1049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Пам'ятайте</a:t>
            </a:r>
            <a:endParaRPr lang="en-US" dirty="0"/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1443038" y="2016124"/>
            <a:ext cx="6572250" cy="4079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Ви несете відповідальність за своє завдання, а Бог відповідає за результати.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Ви не Бог.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Потреба завжди буде більшою за ресурси.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Попіклуйтеся про те, як ви вимірюєте «успіх».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Цінуйте маленькі перемоги.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Те, хто ви є, настільки ж важливо в місії, як і те, </a:t>
            </a:r>
            <a:r>
              <a:rPr lang="uk-UA" sz="1800" dirty="0"/>
              <a:t>щ</a:t>
            </a:r>
            <a:r>
              <a:rPr lang="uk-UA" sz="1800" dirty="0" smtClean="0"/>
              <a:t>о ви робите.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Їхній біль не є вашим болем. 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Не несіть їх додому.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uk-UA" sz="1800" dirty="0" smtClean="0"/>
              <a:t>Не забувайте піклуватися про свій дух, емоції та тіло, щоб було що запропонувати іншим.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36663"/>
            <a:ext cx="6570663" cy="10493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Заключні думки</a:t>
            </a:r>
            <a:endParaRPr lang="en-US" dirty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idx="1"/>
          </p:nvPr>
        </p:nvSpPr>
        <p:spPr>
          <a:xfrm>
            <a:off x="1443038" y="2016124"/>
            <a:ext cx="6572250" cy="4079876"/>
          </a:xfrm>
        </p:spPr>
        <p:txBody>
          <a:bodyPr/>
          <a:lstStyle/>
          <a:p>
            <a:pPr marL="342900" indent="-342900" eaLnBrk="1" hangingPunct="1">
              <a:buFont typeface="Gill Sans MT" pitchFamily="34" charset="0"/>
              <a:buAutoNum type="arabicPeriod"/>
            </a:pPr>
            <a:r>
              <a:rPr lang="uk-UA" sz="2200" dirty="0" smtClean="0"/>
              <a:t>Виснаження співчуття завжди може трапитися з тими, хто піклується про інших.</a:t>
            </a:r>
            <a:endParaRPr lang="en-US" sz="2200" dirty="0" smtClean="0"/>
          </a:p>
          <a:p>
            <a:pPr marL="342900" indent="-342900" eaLnBrk="1" hangingPunct="1">
              <a:buFont typeface="Gill Sans MT" pitchFamily="34" charset="0"/>
              <a:buAutoNum type="arabicPeriod"/>
            </a:pPr>
            <a:r>
              <a:rPr lang="uk-UA" sz="2200" dirty="0" smtClean="0"/>
              <a:t>Там, де все наше піклування «успішне», немає виснаження співчуття.</a:t>
            </a:r>
            <a:endParaRPr lang="en-US" sz="2200" dirty="0" smtClean="0"/>
          </a:p>
          <a:p>
            <a:pPr marL="342900" indent="-342900" eaLnBrk="1" hangingPunct="1">
              <a:buFont typeface="Gill Sans MT" pitchFamily="34" charset="0"/>
              <a:buAutoNum type="arabicPeriod"/>
            </a:pPr>
            <a:r>
              <a:rPr lang="uk-UA" sz="2200" dirty="0" smtClean="0"/>
              <a:t>Якщо ви не піклуєтеся про себе, фізично, емоційно та духовно, в решті решт ви будете не в змозі піклуватися про когось ще.</a:t>
            </a:r>
          </a:p>
          <a:p>
            <a:pPr marL="342900" indent="-342900" eaLnBrk="1" hangingPunct="1">
              <a:buFont typeface="Gill Sans MT" pitchFamily="34" charset="0"/>
              <a:buAutoNum type="arabicPeriod"/>
            </a:pPr>
            <a:r>
              <a:rPr lang="uk-UA" sz="2200" dirty="0" smtClean="0"/>
              <a:t>Виснаження співчуття не є поганою рисою характеру.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038" y="609600"/>
            <a:ext cx="657225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Перевтома</a:t>
            </a:r>
            <a:r>
              <a:rPr lang="ru-RU" dirty="0" smtClean="0"/>
              <a:t> у ТИХ</a:t>
            </a:r>
            <a:r>
              <a:rPr lang="ru-RU" dirty="0"/>
              <a:t>, ХТО ОПІКУЄТЬСЯ </a:t>
            </a:r>
            <a:r>
              <a:rPr lang="ru-RU" dirty="0" smtClean="0"/>
              <a:t>ІНШИМ</a:t>
            </a:r>
            <a:r>
              <a:rPr lang="uk-UA" dirty="0"/>
              <a:t>и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443038" y="2016124"/>
            <a:ext cx="7243762" cy="3775075"/>
          </a:xfrm>
        </p:spPr>
        <p:txBody>
          <a:bodyPr/>
          <a:lstStyle/>
          <a:p>
            <a:pPr eaLnBrk="1" hangingPunct="1"/>
            <a:r>
              <a:rPr lang="uk-UA" sz="2300" dirty="0" smtClean="0">
                <a:ea typeface="Arial Unicode MS" pitchFamily="34" charset="-128"/>
                <a:cs typeface="Arial Unicode MS" pitchFamily="34" charset="-128"/>
              </a:rPr>
              <a:t>Зробити огляд теми «Виснаження співчуття» («Перевтома») з використанням глосарію теми.</a:t>
            </a:r>
            <a:endParaRPr lang="en-US" sz="23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uk-UA" sz="2300" dirty="0" smtClean="0">
                <a:ea typeface="Arial Unicode MS" pitchFamily="34" charset="-128"/>
                <a:cs typeface="Arial Unicode MS" pitchFamily="34" charset="-128"/>
              </a:rPr>
              <a:t>Описати фактори, що ведуть до виснаження співчуття за допомогою огляду помилкових понять. </a:t>
            </a:r>
            <a:endParaRPr lang="en-US" sz="2300" dirty="0" smtClean="0">
              <a:ea typeface="Arial Unicode MS" pitchFamily="34" charset="-128"/>
              <a:cs typeface="Arial Unicode MS" pitchFamily="34" charset="-128"/>
            </a:endParaRPr>
          </a:p>
          <a:p>
            <a:r>
              <a:rPr lang="uk-UA" sz="2300" dirty="0" smtClean="0">
                <a:ea typeface="Arial Unicode MS" pitchFamily="34" charset="-128"/>
                <a:cs typeface="Arial Unicode MS" pitchFamily="34" charset="-128"/>
              </a:rPr>
              <a:t>Визначити симптоми перевтоми (виснаження співчуття) за допомогою траєкторії.  </a:t>
            </a:r>
            <a:endParaRPr lang="en-US" sz="23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0025" y="2151063"/>
            <a:ext cx="5616575" cy="1887537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uk-UA" cap="none" dirty="0" smtClean="0"/>
              <a:t>«Коли виснаження співчуття йде, повертається радість піклування».</a:t>
            </a:r>
            <a:r>
              <a:rPr lang="en-US" cap="none" dirty="0" smtClean="0"/>
              <a:t/>
            </a:r>
            <a:br>
              <a:rPr lang="en-US" cap="none" dirty="0" smtClean="0"/>
            </a:br>
            <a:endParaRPr lang="en-US" cap="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5763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Симптоми виснаження співчуття</a:t>
            </a:r>
            <a:r>
              <a:rPr lang="uk-UA" altLang="x-none" dirty="0"/>
              <a:t> </a:t>
            </a:r>
            <a:r>
              <a:rPr lang="en-US" altLang="x-none" dirty="0" smtClean="0"/>
              <a:t>(</a:t>
            </a:r>
            <a:r>
              <a:rPr lang="uk-UA" altLang="x-none" dirty="0" smtClean="0"/>
              <a:t>нав'язливість</a:t>
            </a:r>
            <a:r>
              <a:rPr lang="en-US" altLang="x-none" dirty="0" smtClean="0"/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620000" cy="4114800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Думки та образи, пов'язані з проблемами та болем підопічних.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Надмірне та непереборне бажання допомогти певним підопічним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Проблеми підопічних/роботи насуваються на особистий час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Неспроможність «відпустити» справи, </a:t>
            </a:r>
            <a:r>
              <a:rPr lang="uk-UA" altLang="x-none" sz="2800" dirty="0" err="1" smtClean="0"/>
              <a:t>пов</a:t>
            </a:r>
            <a:r>
              <a:rPr lang="en-US" altLang="x-none" sz="2800" dirty="0" smtClean="0"/>
              <a:t>’</a:t>
            </a:r>
            <a:r>
              <a:rPr lang="uk-UA" altLang="x-none" sz="2800" dirty="0" err="1" smtClean="0"/>
              <a:t>яз</a:t>
            </a:r>
            <a:r>
              <a:rPr lang="uk-UA" altLang="x-none" sz="2800" dirty="0" err="1"/>
              <a:t>а</a:t>
            </a:r>
            <a:r>
              <a:rPr lang="uk-UA" altLang="x-none" sz="2800" dirty="0" err="1" smtClean="0"/>
              <a:t>ні</a:t>
            </a:r>
            <a:r>
              <a:rPr lang="uk-UA" altLang="x-none" sz="2800" dirty="0" smtClean="0"/>
              <a:t> з місією</a:t>
            </a:r>
            <a:endParaRPr lang="en-US" altLang="x-none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Сприйняття підопічних слабкими та потребуючими вашої допомоги</a:t>
            </a:r>
            <a:endParaRPr lang="en-US" altLang="x-none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3477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x-none" dirty="0" err="1"/>
              <a:t>Симптоми</a:t>
            </a:r>
            <a:r>
              <a:rPr lang="ru-RU" altLang="x-none" dirty="0"/>
              <a:t> </a:t>
            </a:r>
            <a:r>
              <a:rPr lang="ru-RU" altLang="x-none" dirty="0" err="1"/>
              <a:t>виснаження</a:t>
            </a:r>
            <a:r>
              <a:rPr lang="ru-RU" altLang="x-none" dirty="0"/>
              <a:t> </a:t>
            </a:r>
            <a:r>
              <a:rPr lang="ru-RU" altLang="x-none" dirty="0" err="1"/>
              <a:t>співчуття</a:t>
            </a:r>
            <a:r>
              <a:rPr lang="ru-RU" altLang="x-none" dirty="0"/>
              <a:t> (</a:t>
            </a:r>
            <a:r>
              <a:rPr lang="ru-RU" altLang="x-none" dirty="0" err="1" smtClean="0"/>
              <a:t>нав'язливість</a:t>
            </a:r>
            <a:r>
              <a:rPr lang="ru-RU" altLang="x-none" dirty="0" smtClean="0"/>
              <a:t>, </a:t>
            </a:r>
            <a:r>
              <a:rPr lang="ru-RU" altLang="x-none" dirty="0" err="1" smtClean="0"/>
              <a:t>продовж</a:t>
            </a:r>
            <a:r>
              <a:rPr lang="ru-RU" altLang="x-none" dirty="0" smtClean="0"/>
              <a:t>.)</a:t>
            </a:r>
            <a:endParaRPr lang="en-US" altLang="x-none" dirty="0" smtClean="0"/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620000" cy="4114800"/>
          </a:xfrm>
        </p:spPr>
        <p:txBody>
          <a:bodyPr/>
          <a:lstStyle/>
          <a:p>
            <a:pPr eaLnBrk="1" hangingPunct="1"/>
            <a:r>
              <a:rPr lang="uk-UA" dirty="0" smtClean="0"/>
              <a:t>Відчуття невідповідності</a:t>
            </a:r>
            <a:endParaRPr lang="uk-UA" dirty="0"/>
          </a:p>
          <a:p>
            <a:pPr eaLnBrk="1" hangingPunct="1"/>
            <a:r>
              <a:rPr lang="uk-UA" dirty="0" smtClean="0"/>
              <a:t>Відчуття того, що перед тобою завинили</a:t>
            </a:r>
            <a:endParaRPr lang="en-US" dirty="0" smtClean="0"/>
          </a:p>
          <a:p>
            <a:pPr eaLnBrk="1" hangingPunct="1"/>
            <a:r>
              <a:rPr lang="uk-UA" dirty="0" smtClean="0"/>
              <a:t>Сприйняття світу в категоріях жертв та злочинців</a:t>
            </a:r>
            <a:endParaRPr lang="en-US" dirty="0" smtClean="0"/>
          </a:p>
          <a:p>
            <a:pPr eaLnBrk="1" hangingPunct="1"/>
            <a:r>
              <a:rPr lang="uk-UA" dirty="0" smtClean="0"/>
              <a:t>Особиста діяльність інтерпретується (пояснюється) місією 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5763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x-none" dirty="0" err="1" smtClean="0"/>
              <a:t>Симптоми</a:t>
            </a:r>
            <a:r>
              <a:rPr lang="ru-RU" altLang="x-none" dirty="0" smtClean="0"/>
              <a:t> </a:t>
            </a:r>
            <a:r>
              <a:rPr lang="ru-RU" altLang="x-none" dirty="0" err="1"/>
              <a:t>виснаження</a:t>
            </a:r>
            <a:r>
              <a:rPr lang="ru-RU" altLang="x-none" dirty="0"/>
              <a:t> </a:t>
            </a:r>
            <a:r>
              <a:rPr lang="ru-RU" altLang="x-none" dirty="0" err="1"/>
              <a:t>співчуття</a:t>
            </a:r>
            <a:r>
              <a:rPr lang="ru-RU" altLang="x-none" dirty="0"/>
              <a:t> </a:t>
            </a:r>
            <a:r>
              <a:rPr lang="ru-RU" altLang="x-none" dirty="0" smtClean="0"/>
              <a:t>(</a:t>
            </a:r>
            <a:r>
              <a:rPr lang="ru-RU" altLang="x-none" dirty="0" err="1" smtClean="0"/>
              <a:t>ухиляння</a:t>
            </a:r>
            <a:r>
              <a:rPr lang="ru-RU" altLang="x-none" dirty="0" smtClean="0"/>
              <a:t>)</a:t>
            </a:r>
            <a:endParaRPr lang="en-US" altLang="x-none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443038" y="2016124"/>
            <a:ext cx="6572250" cy="385127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Відсутність реакції (уникання проблем підопічної особи)</a:t>
            </a:r>
            <a:endParaRPr lang="uk-UA" altLang="x-none" sz="28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Втрата радості/ припинення дій з </a:t>
            </a:r>
            <a:r>
              <a:rPr lang="uk-UA" altLang="x-none" sz="2800" dirty="0" err="1" smtClean="0"/>
              <a:t>самопіклування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Втрата енергії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Втрата надії/відчуття страху у роботі з певними підопічними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Втрата відчуття компетенції /спроможності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Ізоляція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Потайне самолікування /залежність </a:t>
            </a:r>
            <a:r>
              <a:rPr lang="en-US" altLang="x-none" sz="2800" dirty="0" smtClean="0"/>
              <a:t>(</a:t>
            </a:r>
            <a:r>
              <a:rPr lang="uk-UA" altLang="x-none" sz="2800" dirty="0" smtClean="0"/>
              <a:t>алкоголь</a:t>
            </a:r>
            <a:r>
              <a:rPr lang="en-US" altLang="x-none" sz="2800" dirty="0" smtClean="0"/>
              <a:t>, </a:t>
            </a:r>
            <a:r>
              <a:rPr lang="uk-UA" altLang="x-none" sz="2800" dirty="0" smtClean="0"/>
              <a:t>наркотики</a:t>
            </a:r>
            <a:r>
              <a:rPr lang="en-US" altLang="x-none" sz="2800" dirty="0" smtClean="0"/>
              <a:t>, </a:t>
            </a:r>
            <a:r>
              <a:rPr lang="uk-UA" altLang="x-none" sz="2800" dirty="0" smtClean="0"/>
              <a:t>робота</a:t>
            </a:r>
            <a:r>
              <a:rPr lang="en-US" altLang="x-none" sz="2800" dirty="0" smtClean="0"/>
              <a:t>, </a:t>
            </a:r>
            <a:r>
              <a:rPr lang="uk-UA" altLang="x-none" sz="2800" dirty="0" smtClean="0"/>
              <a:t>секс, їжа</a:t>
            </a:r>
            <a:r>
              <a:rPr lang="en-US" altLang="x-none" sz="2800" dirty="0" smtClean="0"/>
              <a:t>, </a:t>
            </a:r>
            <a:r>
              <a:rPr lang="uk-UA" altLang="x-none" sz="2800" dirty="0" smtClean="0"/>
              <a:t>витрата грошей на щось</a:t>
            </a:r>
            <a:r>
              <a:rPr lang="uk-UA" altLang="x-none" sz="2800" dirty="0"/>
              <a:t> </a:t>
            </a:r>
            <a:r>
              <a:rPr lang="uk-UA" altLang="x-none" sz="2800" dirty="0" smtClean="0"/>
              <a:t>тощо</a:t>
            </a:r>
            <a:r>
              <a:rPr lang="en-US" altLang="x-none" sz="28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Порушення в стосунках</a:t>
            </a:r>
            <a:endParaRPr lang="en-US" altLang="x-none" sz="28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0429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x-none" dirty="0" err="1" smtClean="0"/>
              <a:t>Симптоми</a:t>
            </a:r>
            <a:r>
              <a:rPr lang="ru-RU" altLang="x-none" dirty="0" smtClean="0"/>
              <a:t> </a:t>
            </a:r>
            <a:r>
              <a:rPr lang="ru-RU" altLang="x-none" dirty="0" err="1"/>
              <a:t>виснаження</a:t>
            </a:r>
            <a:r>
              <a:rPr lang="ru-RU" altLang="x-none" dirty="0"/>
              <a:t> </a:t>
            </a:r>
            <a:r>
              <a:rPr lang="ru-RU" altLang="x-none" dirty="0" err="1"/>
              <a:t>співчуття</a:t>
            </a:r>
            <a:r>
              <a:rPr lang="ru-RU" altLang="x-none" dirty="0"/>
              <a:t> </a:t>
            </a:r>
            <a:r>
              <a:rPr lang="ru-RU" altLang="x-none" dirty="0" smtClean="0"/>
              <a:t>(</a:t>
            </a:r>
            <a:r>
              <a:rPr lang="ru-RU" altLang="x-none" dirty="0" err="1" smtClean="0"/>
              <a:t>збудження</a:t>
            </a:r>
            <a:r>
              <a:rPr lang="ru-RU" altLang="x-none" dirty="0" smtClean="0"/>
              <a:t>)</a:t>
            </a:r>
            <a:endParaRPr lang="en-US" altLang="x-none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Збільшена тривожність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Імпульсивність</a:t>
            </a:r>
            <a:r>
              <a:rPr lang="en-US" altLang="x-none" sz="2800" dirty="0" smtClean="0"/>
              <a:t>/</a:t>
            </a:r>
            <a:r>
              <a:rPr lang="uk-UA" altLang="x-none" sz="2800" dirty="0" smtClean="0"/>
              <a:t>реакційна здатність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Збільшене сприйняття вимоги/загрози (як і роботі, так і в оточуючому середовищі)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Збільшене розчарування</a:t>
            </a:r>
            <a:r>
              <a:rPr lang="en-US" altLang="x-none" sz="2800" dirty="0" smtClean="0"/>
              <a:t>/</a:t>
            </a:r>
            <a:r>
              <a:rPr lang="uk-UA" altLang="x-none" sz="2800" dirty="0" smtClean="0"/>
              <a:t>гнів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Порушення сну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Проблема зосередитися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Зміни у вазі/апетиту</a:t>
            </a:r>
            <a:endParaRPr lang="en-US" altLang="x-none" sz="28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uk-UA" altLang="x-none" sz="2800" dirty="0" smtClean="0"/>
              <a:t>Соматичні симптоми</a:t>
            </a:r>
            <a:endParaRPr lang="en-US" altLang="x-none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620000" cy="6080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Слово про сон</a:t>
            </a:r>
            <a:endParaRPr lang="en-US" altLang="x-none" dirty="0" smtClean="0"/>
          </a:p>
        </p:txBody>
      </p:sp>
      <p:sp>
        <p:nvSpPr>
          <p:cNvPr id="542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dirty="0" smtClean="0"/>
              <a:t>Порушення сну є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uk-UA" b="1" dirty="0" smtClean="0"/>
              <a:t>як основним показником виснаження співчуття, </a:t>
            </a:r>
          </a:p>
          <a:p>
            <a:pPr marL="457200" lvl="1" indent="0" eaLnBrk="1" hangingPunct="1">
              <a:buNone/>
            </a:pPr>
            <a:r>
              <a:rPr lang="en-US" b="1" dirty="0" smtClean="0"/>
              <a:t> </a:t>
            </a:r>
          </a:p>
          <a:p>
            <a:pPr lvl="1" eaLnBrk="1" hangingPunct="1">
              <a:buFontTx/>
              <a:buNone/>
            </a:pPr>
            <a:endParaRPr lang="en-US" b="1" dirty="0" smtClean="0"/>
          </a:p>
          <a:p>
            <a:pPr lvl="1"/>
            <a:r>
              <a:rPr lang="uk-UA" b="1" dirty="0"/>
              <a:t>так </a:t>
            </a:r>
            <a:r>
              <a:rPr lang="uk-UA" b="1" dirty="0" smtClean="0"/>
              <a:t>і одним з головних наслідків виснаження співчуття.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5988"/>
            <a:ext cx="7620000" cy="608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Слово про сон</a:t>
            </a:r>
            <a:endParaRPr lang="en-US" altLang="x-none" dirty="0" smtClean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05000"/>
            <a:ext cx="76200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uk-UA" dirty="0" smtClean="0"/>
              <a:t>Порушення сну є основним симптомом виснаження співчуття (перевтоми)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uk-UA" dirty="0" smtClean="0"/>
              <a:t>Коли звична схема сну людини, яка опікується іншими, порушена протягом довгого певного періоду часу, це є основним попереджувальним знаком того,  що існує проблема. Якщо звична для людини форма сну не відновлюється, тоді ця в купі з іншими ознаками вказують, що в людини відбулося виснаження співчуття. </a:t>
            </a:r>
            <a:endParaRPr 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15988"/>
            <a:ext cx="7620000" cy="6080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Слово про сон</a:t>
            </a:r>
            <a:endParaRPr lang="en-US" altLang="x-none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sz="2800" dirty="0" smtClean="0"/>
              <a:t>Порушення звичних схем сну може бути основним наслідком перевтоми</a:t>
            </a:r>
            <a:endParaRPr lang="en-US" altLang="x-none" sz="2800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altLang="x-none" sz="2400" dirty="0" smtClean="0"/>
              <a:t>Саме під час звичного «глибокого» сну відбувається обробка </a:t>
            </a:r>
            <a:r>
              <a:rPr lang="uk-UA" altLang="x-none" sz="2400" dirty="0" err="1" smtClean="0"/>
              <a:t>травмуючого</a:t>
            </a:r>
            <a:r>
              <a:rPr lang="uk-UA" altLang="x-none" sz="2400" dirty="0" smtClean="0"/>
              <a:t> досвіду. Коли сон порушений (скорочений чи перерваний), </a:t>
            </a:r>
            <a:r>
              <a:rPr lang="uk-UA" altLang="x-none" sz="2400" dirty="0" err="1" smtClean="0"/>
              <a:t>травмуючий</a:t>
            </a:r>
            <a:r>
              <a:rPr lang="uk-UA" altLang="x-none" sz="2400" dirty="0" smtClean="0"/>
              <a:t> досвід починає накопичуватися в симпатичній нервовій системі. З часом накопичення цього необробленого </a:t>
            </a:r>
            <a:r>
              <a:rPr lang="uk-UA" altLang="x-none" sz="2400" dirty="0" err="1" smtClean="0"/>
              <a:t>травмуючого</a:t>
            </a:r>
            <a:r>
              <a:rPr lang="uk-UA" altLang="x-none" sz="2400" dirty="0" smtClean="0"/>
              <a:t> досвіду призводить до перевтоми</a:t>
            </a:r>
            <a:r>
              <a:rPr lang="en-US" altLang="x-none" sz="2400" dirty="0" smtClean="0"/>
              <a:t>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Завершальний етап</a:t>
            </a:r>
            <a:endParaRPr lang="en-US" altLang="x-none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200" dirty="0" smtClean="0"/>
              <a:t>Ви </a:t>
            </a:r>
            <a:r>
              <a:rPr lang="ru-RU" sz="2200" dirty="0"/>
              <a:t>несете </a:t>
            </a:r>
            <a:r>
              <a:rPr lang="ru-RU" sz="2200" dirty="0" err="1"/>
              <a:t>відповідальність</a:t>
            </a:r>
            <a:r>
              <a:rPr lang="ru-RU" sz="2200" dirty="0"/>
              <a:t> за </a:t>
            </a:r>
            <a:r>
              <a:rPr lang="ru-RU" sz="2200" dirty="0" err="1"/>
              <a:t>своє</a:t>
            </a:r>
            <a:r>
              <a:rPr lang="ru-RU" sz="2200" dirty="0"/>
              <a:t> </a:t>
            </a:r>
            <a:r>
              <a:rPr lang="ru-RU" sz="2200" dirty="0" err="1"/>
              <a:t>завдання</a:t>
            </a:r>
            <a:r>
              <a:rPr lang="ru-RU" sz="2200" dirty="0"/>
              <a:t>, а Бог </a:t>
            </a:r>
            <a:r>
              <a:rPr lang="ru-RU" sz="2200" dirty="0" err="1"/>
              <a:t>відповідає</a:t>
            </a:r>
            <a:r>
              <a:rPr lang="ru-RU" sz="2200" dirty="0"/>
              <a:t> за </a:t>
            </a:r>
            <a:r>
              <a:rPr lang="ru-RU" sz="2200" dirty="0" err="1"/>
              <a:t>результати</a:t>
            </a:r>
            <a:r>
              <a:rPr lang="ru-RU" sz="22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Ви не Бог.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Потреба </a:t>
            </a:r>
            <a:r>
              <a:rPr lang="ru-RU" sz="2200" dirty="0" err="1"/>
              <a:t>завжди</a:t>
            </a:r>
            <a:r>
              <a:rPr lang="ru-RU" sz="2200" dirty="0"/>
              <a:t> буде </a:t>
            </a:r>
            <a:r>
              <a:rPr lang="ru-RU" sz="2200" dirty="0" err="1"/>
              <a:t>більшою</a:t>
            </a:r>
            <a:r>
              <a:rPr lang="ru-RU" sz="2200" dirty="0"/>
              <a:t> за </a:t>
            </a:r>
            <a:r>
              <a:rPr lang="ru-RU" sz="2200" dirty="0" err="1"/>
              <a:t>ресурси</a:t>
            </a:r>
            <a:r>
              <a:rPr lang="ru-RU" sz="22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200" dirty="0" err="1"/>
              <a:t>Попіклуйтеся</a:t>
            </a:r>
            <a:r>
              <a:rPr lang="ru-RU" sz="2200" dirty="0"/>
              <a:t> про те, як </a:t>
            </a:r>
            <a:r>
              <a:rPr lang="ru-RU" sz="2200" dirty="0" err="1"/>
              <a:t>ви</a:t>
            </a:r>
            <a:r>
              <a:rPr lang="ru-RU" sz="2200" dirty="0"/>
              <a:t> </a:t>
            </a:r>
            <a:r>
              <a:rPr lang="ru-RU" sz="2200" dirty="0" err="1"/>
              <a:t>вимірюєте</a:t>
            </a:r>
            <a:r>
              <a:rPr lang="ru-RU" sz="2200" dirty="0"/>
              <a:t> «</a:t>
            </a:r>
            <a:r>
              <a:rPr lang="ru-RU" sz="2200" dirty="0" err="1"/>
              <a:t>успіх</a:t>
            </a:r>
            <a:r>
              <a:rPr lang="ru-RU" sz="2200" dirty="0"/>
              <a:t>».</a:t>
            </a:r>
          </a:p>
          <a:p>
            <a:pPr>
              <a:lnSpc>
                <a:spcPct val="80000"/>
              </a:lnSpc>
            </a:pPr>
            <a:r>
              <a:rPr lang="ru-RU" sz="2200" dirty="0" err="1"/>
              <a:t>Цінуйте</a:t>
            </a:r>
            <a:r>
              <a:rPr lang="ru-RU" sz="2200" dirty="0"/>
              <a:t> </a:t>
            </a:r>
            <a:r>
              <a:rPr lang="ru-RU" sz="2200" dirty="0" err="1"/>
              <a:t>маленькі</a:t>
            </a:r>
            <a:r>
              <a:rPr lang="ru-RU" sz="2200" dirty="0"/>
              <a:t> перемоги.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Те, </a:t>
            </a:r>
            <a:r>
              <a:rPr lang="ru-RU" sz="2200" dirty="0" err="1"/>
              <a:t>хто</a:t>
            </a:r>
            <a:r>
              <a:rPr lang="ru-RU" sz="2200" dirty="0"/>
              <a:t> </a:t>
            </a:r>
            <a:r>
              <a:rPr lang="ru-RU" sz="2200" dirty="0" err="1"/>
              <a:t>ви</a:t>
            </a:r>
            <a:r>
              <a:rPr lang="ru-RU" sz="2200" dirty="0"/>
              <a:t> є, </a:t>
            </a:r>
            <a:r>
              <a:rPr lang="ru-RU" sz="2200" dirty="0" err="1"/>
              <a:t>настільки</a:t>
            </a:r>
            <a:r>
              <a:rPr lang="ru-RU" sz="2200" dirty="0"/>
              <a:t> ж </a:t>
            </a:r>
            <a:r>
              <a:rPr lang="ru-RU" sz="2200" dirty="0" err="1"/>
              <a:t>важливо</a:t>
            </a:r>
            <a:r>
              <a:rPr lang="ru-RU" sz="2200" dirty="0"/>
              <a:t> в </a:t>
            </a:r>
            <a:r>
              <a:rPr lang="ru-RU" sz="2200" dirty="0" err="1"/>
              <a:t>місії</a:t>
            </a:r>
            <a:r>
              <a:rPr lang="ru-RU" sz="2200" dirty="0"/>
              <a:t>, як і те,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ви</a:t>
            </a:r>
            <a:r>
              <a:rPr lang="ru-RU" sz="2200" dirty="0"/>
              <a:t> </a:t>
            </a:r>
            <a:r>
              <a:rPr lang="ru-RU" sz="2200" dirty="0" err="1"/>
              <a:t>робите</a:t>
            </a:r>
            <a:r>
              <a:rPr lang="ru-RU" sz="22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200" dirty="0" err="1"/>
              <a:t>Їхній</a:t>
            </a:r>
            <a:r>
              <a:rPr lang="ru-RU" sz="2200" dirty="0"/>
              <a:t> </a:t>
            </a:r>
            <a:r>
              <a:rPr lang="ru-RU" sz="2200" dirty="0" err="1"/>
              <a:t>біль</a:t>
            </a:r>
            <a:r>
              <a:rPr lang="ru-RU" sz="2200" dirty="0"/>
              <a:t> не є вашим </a:t>
            </a:r>
            <a:r>
              <a:rPr lang="ru-RU" sz="2200" dirty="0" err="1"/>
              <a:t>болем</a:t>
            </a:r>
            <a:r>
              <a:rPr lang="ru-RU" sz="2200" dirty="0"/>
              <a:t>. 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Не </a:t>
            </a:r>
            <a:r>
              <a:rPr lang="ru-RU" sz="2200" dirty="0" err="1"/>
              <a:t>несіть</a:t>
            </a:r>
            <a:r>
              <a:rPr lang="ru-RU" sz="2200" dirty="0"/>
              <a:t>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додому</a:t>
            </a:r>
            <a:r>
              <a:rPr lang="ru-RU" sz="2200" dirty="0"/>
              <a:t>.</a:t>
            </a:r>
          </a:p>
          <a:p>
            <a:pPr>
              <a:lnSpc>
                <a:spcPct val="80000"/>
              </a:lnSpc>
            </a:pPr>
            <a:r>
              <a:rPr lang="ru-RU" sz="2200" dirty="0"/>
              <a:t>Не </a:t>
            </a:r>
            <a:r>
              <a:rPr lang="ru-RU" sz="2200" dirty="0" err="1"/>
              <a:t>забувайте</a:t>
            </a:r>
            <a:r>
              <a:rPr lang="ru-RU" sz="2200" dirty="0"/>
              <a:t> </a:t>
            </a:r>
            <a:r>
              <a:rPr lang="ru-RU" sz="2200" dirty="0" err="1"/>
              <a:t>піклуватися</a:t>
            </a:r>
            <a:r>
              <a:rPr lang="ru-RU" sz="2200" dirty="0"/>
              <a:t> про </a:t>
            </a:r>
            <a:r>
              <a:rPr lang="ru-RU" sz="2200" dirty="0" err="1"/>
              <a:t>свій</a:t>
            </a:r>
            <a:r>
              <a:rPr lang="ru-RU" sz="2200" dirty="0"/>
              <a:t> дух, </a:t>
            </a:r>
            <a:r>
              <a:rPr lang="ru-RU" sz="2200" dirty="0" err="1"/>
              <a:t>емоції</a:t>
            </a:r>
            <a:r>
              <a:rPr lang="ru-RU" sz="2200" dirty="0"/>
              <a:t> та </a:t>
            </a:r>
            <a:r>
              <a:rPr lang="ru-RU" sz="2200" dirty="0" err="1"/>
              <a:t>тіло</a:t>
            </a:r>
            <a:r>
              <a:rPr lang="ru-RU" sz="2200" dirty="0"/>
              <a:t>, </a:t>
            </a:r>
            <a:r>
              <a:rPr lang="ru-RU" sz="2200" dirty="0" err="1"/>
              <a:t>щоб</a:t>
            </a:r>
            <a:r>
              <a:rPr lang="ru-RU" sz="2200" dirty="0"/>
              <a:t> </a:t>
            </a:r>
            <a:r>
              <a:rPr lang="ru-RU" sz="2200" dirty="0" err="1"/>
              <a:t>було</a:t>
            </a:r>
            <a:r>
              <a:rPr lang="ru-RU" sz="2200" dirty="0"/>
              <a:t> </a:t>
            </a:r>
            <a:r>
              <a:rPr lang="ru-RU" sz="2200" dirty="0" err="1"/>
              <a:t>що</a:t>
            </a:r>
            <a:r>
              <a:rPr lang="ru-RU" sz="2200" dirty="0"/>
              <a:t> </a:t>
            </a:r>
            <a:r>
              <a:rPr lang="ru-RU" sz="2200" dirty="0" err="1"/>
              <a:t>запропонувати</a:t>
            </a:r>
            <a:r>
              <a:rPr lang="ru-RU" sz="2200" dirty="0"/>
              <a:t> </a:t>
            </a:r>
            <a:r>
              <a:rPr lang="ru-RU" sz="2200" dirty="0" err="1"/>
              <a:t>іншим</a:t>
            </a:r>
            <a:r>
              <a:rPr lang="ru-RU" sz="2200" dirty="0"/>
              <a:t>. 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457200"/>
            <a:ext cx="7772400" cy="15922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x-none" dirty="0" err="1" smtClean="0">
                <a:latin typeface="Arial Unicode MS" charset="0"/>
                <a:ea typeface="Times New Roman" charset="0"/>
                <a:cs typeface="Times New Roman" charset="0"/>
              </a:rPr>
              <a:t>Перевтома</a:t>
            </a:r>
            <a:r>
              <a:rPr lang="ru-RU" altLang="x-none" dirty="0" smtClean="0">
                <a:latin typeface="Arial Unicode MS" charset="0"/>
                <a:ea typeface="Times New Roman" charset="0"/>
                <a:cs typeface="Times New Roman" charset="0"/>
              </a:rPr>
              <a:t> у ТИХ</a:t>
            </a:r>
            <a:r>
              <a:rPr lang="ru-RU" altLang="x-none" dirty="0">
                <a:latin typeface="Arial Unicode MS" charset="0"/>
                <a:ea typeface="Times New Roman" charset="0"/>
                <a:cs typeface="Times New Roman" charset="0"/>
              </a:rPr>
              <a:t>, ХТО ОПІКУЄТЬСЯ </a:t>
            </a:r>
            <a:r>
              <a:rPr lang="uk-UA" altLang="x-none" dirty="0" err="1" smtClean="0">
                <a:latin typeface="Arial Unicode MS" charset="0"/>
                <a:ea typeface="Times New Roman" charset="0"/>
                <a:cs typeface="Times New Roman" charset="0"/>
              </a:rPr>
              <a:t>ІНШИМи</a:t>
            </a:r>
            <a:endParaRPr lang="uk-UA" altLang="x-none" dirty="0">
              <a:latin typeface="Arial Unicode MS" charset="0"/>
              <a:ea typeface="Times New Roman" charset="0"/>
              <a:cs typeface="Times New Roman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133600"/>
            <a:ext cx="7772400" cy="4495800"/>
          </a:xfrm>
        </p:spPr>
        <p:txBody>
          <a:bodyPr/>
          <a:lstStyle/>
          <a:p>
            <a:pPr eaLnBrk="1" hangingPunct="1"/>
            <a:r>
              <a:rPr lang="uk-UA" sz="2300" dirty="0" smtClean="0">
                <a:ea typeface="Arial Unicode MS" pitchFamily="34" charset="-128"/>
                <a:cs typeface="Arial Unicode MS" pitchFamily="34" charset="-128"/>
              </a:rPr>
              <a:t>Запропонувати практичні шляхи запобігання ВС (виснаження співчуття) за використанням «Рецепту </a:t>
            </a:r>
            <a:r>
              <a:rPr lang="uk-UA" sz="2300" dirty="0" err="1" smtClean="0">
                <a:ea typeface="Arial Unicode MS" pitchFamily="34" charset="-128"/>
                <a:cs typeface="Arial Unicode MS" pitchFamily="34" charset="-128"/>
              </a:rPr>
              <a:t>самопіклування</a:t>
            </a:r>
            <a:r>
              <a:rPr lang="uk-UA" sz="2300" dirty="0" smtClean="0">
                <a:ea typeface="Arial Unicode MS" pitchFamily="34" charset="-128"/>
                <a:cs typeface="Arial Unicode MS" pitchFamily="34" charset="-128"/>
              </a:rPr>
              <a:t> для того, хто опікується іншими».</a:t>
            </a:r>
            <a:endParaRPr lang="en-US" sz="23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uk-UA" sz="2300" dirty="0" smtClean="0">
                <a:ea typeface="Arial Unicode MS" pitchFamily="34" charset="-128"/>
                <a:cs typeface="Arial Unicode MS" pitchFamily="34" charset="-128"/>
              </a:rPr>
              <a:t>Перерахувати дії, необхідні для відновлення після виснаження співчуття у «Кроках до зцілення».</a:t>
            </a:r>
            <a:r>
              <a:rPr lang="en-US" sz="2300" dirty="0" smtClean="0">
                <a:ea typeface="Arial Unicode MS" pitchFamily="34" charset="-128"/>
                <a:cs typeface="Arial Unicode MS" pitchFamily="34" charset="-128"/>
              </a:rPr>
              <a:t> </a:t>
            </a:r>
            <a:endParaRPr lang="uk-UA" sz="2300" dirty="0" smtClean="0"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uk-UA" sz="2300" dirty="0" smtClean="0">
                <a:ea typeface="Arial Unicode MS" pitchFamily="34" charset="-128"/>
                <a:cs typeface="Arial Unicode MS" pitchFamily="34" charset="-128"/>
              </a:rPr>
              <a:t>Надати бібліографію для подальшого вивчення для пасторів та інших служителів, що опікуються іншими.</a:t>
            </a:r>
            <a:endParaRPr lang="en-US" sz="2300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ClrTx/>
              <a:buSzTx/>
            </a:pPr>
            <a:endParaRPr lang="en-US" sz="1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/>
              <a:t>Виснаження співчуття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Глосарій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100000"/>
              </a:lnSpc>
              <a:buFont typeface="Arial" pitchFamily="34" charset="0"/>
              <a:buNone/>
            </a:pPr>
            <a:r>
              <a:rPr lang="uk-UA" sz="2100" dirty="0" smtClean="0">
                <a:ea typeface="Arial Unicode MS" pitchFamily="34" charset="-128"/>
                <a:cs typeface="Arial Unicode MS" pitchFamily="34" charset="-128"/>
              </a:rPr>
              <a:t>Стрес</a:t>
            </a:r>
            <a:r>
              <a:rPr lang="en-US" sz="2100" dirty="0" smtClean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uk-UA" sz="2100" i="1" dirty="0" smtClean="0">
                <a:ea typeface="Arial Unicode MS" pitchFamily="34" charset="-128"/>
                <a:cs typeface="Arial Unicode MS" pitchFamily="34" charset="-128"/>
              </a:rPr>
              <a:t>неспецифічна реакція людського організму на будь-яке навантаження, покладене на нього. </a:t>
            </a:r>
            <a:endParaRPr lang="en-US" sz="2100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100000"/>
              </a:lnSpc>
              <a:buFont typeface="Arial" pitchFamily="34" charset="0"/>
              <a:buNone/>
            </a:pPr>
            <a:r>
              <a:rPr lang="uk-UA" sz="2100" dirty="0" smtClean="0">
                <a:ea typeface="Arial Unicode MS" pitchFamily="34" charset="-128"/>
                <a:cs typeface="Arial Unicode MS" pitchFamily="34" charset="-128"/>
              </a:rPr>
              <a:t>Страждання</a:t>
            </a:r>
            <a:r>
              <a:rPr lang="en-US" sz="2100" dirty="0" smtClean="0"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uk-UA" sz="2100" i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стан сильного страждання, </a:t>
            </a:r>
            <a:r>
              <a:rPr lang="uk-UA" sz="2100" i="1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пов</a:t>
            </a:r>
            <a:r>
              <a:rPr lang="en-US" sz="2100" i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’</a:t>
            </a:r>
            <a:r>
              <a:rPr lang="uk-UA" sz="2100" i="1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язаного</a:t>
            </a:r>
            <a:r>
              <a:rPr lang="uk-UA" sz="2100" i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з подіями, які загрожують цілісності  (благополуччю) особи. </a:t>
            </a:r>
            <a:r>
              <a:rPr lang="en-US" sz="2100" i="1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1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 </a:t>
            </a:r>
            <a:endParaRPr lang="en-US" sz="2100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100000"/>
              </a:lnSpc>
              <a:buFont typeface="Arial" pitchFamily="34" charset="0"/>
              <a:buNone/>
            </a:pPr>
            <a:r>
              <a:rPr lang="uk-UA" sz="21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Співчуття</a:t>
            </a:r>
            <a:r>
              <a:rPr lang="en-US" sz="21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 </a:t>
            </a:r>
            <a:r>
              <a:rPr lang="uk-UA" sz="2100" i="1" dirty="0" smtClean="0">
                <a:ea typeface="Arial Unicode MS" pitchFamily="34" charset="-128"/>
                <a:cs typeface="Arial Unicode MS" pitchFamily="34" charset="-128"/>
              </a:rPr>
              <a:t>глибоке усвідомлення страждання іншого разом з бажанням полегшити його.</a:t>
            </a:r>
            <a:endParaRPr lang="en-US" sz="2100" i="1" dirty="0" smtClean="0">
              <a:ea typeface="Arial Unicode MS" pitchFamily="34" charset="-128"/>
              <a:cs typeface="Arial Unicode MS" pitchFamily="34" charset="-128"/>
            </a:endParaRPr>
          </a:p>
          <a:p>
            <a:pPr algn="just" eaLnBrk="1" hangingPunct="1">
              <a:lnSpc>
                <a:spcPct val="100000"/>
              </a:lnSpc>
              <a:buFont typeface="Arial" pitchFamily="34" charset="0"/>
              <a:buNone/>
            </a:pPr>
            <a:r>
              <a:rPr lang="uk-UA" sz="21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Місія співчуття: будь-яка спроба осіб, групи осіб чи організацій полегшити страждання інших.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038" y="2016125"/>
            <a:ext cx="6572250" cy="3775075"/>
          </a:xfrm>
        </p:spPr>
        <p:txBody>
          <a:bodyPr>
            <a:normAutofit fontScale="92500"/>
          </a:bodyPr>
          <a:lstStyle/>
          <a:p>
            <a:pPr algn="just" eaLnBrk="1" hangingPunct="1">
              <a:lnSpc>
                <a:spcPct val="100000"/>
              </a:lnSpc>
              <a:buFont typeface="Arial" pitchFamily="34" charset="0"/>
              <a:buNone/>
            </a:pPr>
            <a:r>
              <a:rPr lang="uk-UA" sz="22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Виснаження/втома співчуття</a:t>
            </a:r>
            <a:r>
              <a:rPr lang="en-US" sz="22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1)</a:t>
            </a:r>
            <a:r>
              <a:rPr lang="en-US" sz="2200" i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200" i="1" dirty="0" smtClean="0">
                <a:ea typeface="Arial Unicode MS" pitchFamily="34" charset="-128"/>
                <a:cs typeface="Arial Unicode MS" pitchFamily="34" charset="-128"/>
              </a:rPr>
              <a:t>стан напруги та </a:t>
            </a:r>
            <a:r>
              <a:rPr lang="en-US" sz="2200" i="1" dirty="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uk-UA" sz="2200" i="1" dirty="0" smtClean="0">
                <a:ea typeface="Arial Unicode MS" pitchFamily="34" charset="-128"/>
                <a:cs typeface="Arial Unicode MS" pitchFamily="34" charset="-128"/>
              </a:rPr>
              <a:t>заклопотаності у людини чи накопичена травма підопічних, що проявляється в одній і більше формі, включаючи повторне переживання досвіду </a:t>
            </a:r>
            <a:r>
              <a:rPr lang="uk-UA" sz="2200" i="1" dirty="0" err="1" smtClean="0">
                <a:ea typeface="Arial Unicode MS" pitchFamily="34" charset="-128"/>
                <a:cs typeface="Arial Unicode MS" pitchFamily="34" charset="-128"/>
              </a:rPr>
              <a:t>травмуючої</a:t>
            </a:r>
            <a:r>
              <a:rPr lang="uk-UA" sz="2200" i="1" dirty="0" smtClean="0">
                <a:ea typeface="Arial Unicode MS" pitchFamily="34" charset="-128"/>
                <a:cs typeface="Arial Unicode MS" pitchFamily="34" charset="-128"/>
              </a:rPr>
              <a:t> події, уникання (стан заціпеніння) згадок події та постійний стан збудження. </a:t>
            </a:r>
          </a:p>
          <a:p>
            <a:pPr algn="just" eaLnBrk="1" hangingPunct="1">
              <a:lnSpc>
                <a:spcPct val="100000"/>
              </a:lnSpc>
              <a:buFont typeface="Arial" pitchFamily="34" charset="0"/>
              <a:buNone/>
            </a:pPr>
            <a:r>
              <a:rPr lang="uk-UA" sz="2200" i="1" dirty="0"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2200" dirty="0" smtClean="0">
                <a:ea typeface="Arial Unicode MS" pitchFamily="34" charset="-128"/>
                <a:cs typeface="Arial Unicode MS" pitchFamily="34" charset="-128"/>
              </a:rPr>
              <a:t>2) </a:t>
            </a:r>
            <a:r>
              <a:rPr lang="uk-UA" sz="2200" i="1" dirty="0" smtClean="0">
                <a:ea typeface="Arial Unicode MS" pitchFamily="34" charset="-128"/>
                <a:cs typeface="Arial Unicode MS" pitchFamily="34" charset="-128"/>
              </a:rPr>
              <a:t>Природній наслідок стресу в результаті опіки та допомоги особам, які зазнали травми, чи страждаючим людям чи тваринам.</a:t>
            </a:r>
          </a:p>
          <a:p>
            <a:pPr algn="just" eaLnBrk="1" hangingPunct="1">
              <a:lnSpc>
                <a:spcPct val="100000"/>
              </a:lnSpc>
              <a:buFont typeface="Arial" pitchFamily="34" charset="0"/>
              <a:buNone/>
            </a:pPr>
            <a:r>
              <a:rPr lang="uk-UA" sz="2200" dirty="0" smtClean="0">
                <a:cs typeface="Times New Roman" pitchFamily="18" charset="0"/>
              </a:rPr>
              <a:t>Вигорання</a:t>
            </a:r>
            <a:r>
              <a:rPr lang="en-US" sz="2200" dirty="0" smtClean="0">
                <a:cs typeface="Times New Roman" pitchFamily="18" charset="0"/>
              </a:rPr>
              <a:t>: </a:t>
            </a:r>
            <a:r>
              <a:rPr lang="uk-UA" sz="2200" i="1" dirty="0" smtClean="0">
                <a:cs typeface="Times New Roman" pitchFamily="18" charset="0"/>
              </a:rPr>
              <a:t>стан, що асоціюється зі стресом та труднощами, пов'язаними з вашою роботою. </a:t>
            </a:r>
            <a:endParaRPr lang="en-US" sz="2200" dirty="0" smtClean="0"/>
          </a:p>
          <a:p>
            <a:pPr eaLnBrk="1" hangingPunct="1">
              <a:lnSpc>
                <a:spcPct val="100000"/>
              </a:lnSpc>
            </a:pPr>
            <a:endParaRPr lang="en-US" sz="1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Виснаження</a:t>
            </a:r>
            <a:r>
              <a:rPr lang="ru-RU" dirty="0" smtClean="0"/>
              <a:t> </a:t>
            </a:r>
            <a:r>
              <a:rPr lang="ru-RU" dirty="0" err="1"/>
              <a:t>співчуття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Глосарій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Виснаження</a:t>
            </a:r>
            <a:r>
              <a:rPr lang="ru-RU" dirty="0" smtClean="0"/>
              <a:t> </a:t>
            </a:r>
            <a:r>
              <a:rPr lang="ru-RU" dirty="0" err="1"/>
              <a:t>співчуття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>огляд помилкових понять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038" y="2016125"/>
            <a:ext cx="6846720" cy="344963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1.  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Я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 “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вирішу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” 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проблему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…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все владнаю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… 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врятую світ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…</a:t>
            </a:r>
            <a:endParaRPr lang="en-US" dirty="0" smtClean="0"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2.  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Я відповідаю за наслідки. </a:t>
            </a:r>
            <a:endParaRPr lang="en-US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3.  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Якщо я достатньо потурбуюся, все владнається. </a:t>
            </a:r>
            <a:endParaRPr lang="en-US" dirty="0" smtClean="0"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4.  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Страждаюча людина/жертва буде вдячна за все, що я роблю для них.  </a:t>
            </a:r>
            <a:endParaRPr lang="en-US" dirty="0" smtClean="0"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5. 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В мене буде достатньо ресурсів (часу, грошей, матеріалу, навичок і підготовки), щоб вирішити проблему.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6. 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Важливі в моєму житті люди підтримають та схвалюють мою відсутність у наших стосунках, тоді як я вкладаюся в цю місію співчуття. </a:t>
            </a:r>
            <a:endParaRPr lang="en-US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7.  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Я знаю, за що я беруся.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8.  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Я можу зробити це самостійно. </a:t>
            </a:r>
            <a:endParaRPr lang="en-US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9.  </a:t>
            </a:r>
            <a:r>
              <a:rPr lang="uk-UA" dirty="0" smtClean="0">
                <a:solidFill>
                  <a:srgbClr val="000000"/>
                </a:solidFill>
                <a:cs typeface="Times New Roman" pitchFamily="18" charset="0"/>
              </a:rPr>
              <a:t>Якщо я достатньо духовна людина, я зможу владнати зі стресом через роботу з страждаючими людьми. </a:t>
            </a:r>
          </a:p>
          <a:p>
            <a:pPr marL="0" indent="0" algn="just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10. </a:t>
            </a:r>
            <a:r>
              <a:rPr lang="uk-UA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Моє визначення успіху таке: 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Виснаження</a:t>
            </a:r>
            <a:r>
              <a:rPr lang="ru-RU" dirty="0" smtClean="0"/>
              <a:t> </a:t>
            </a:r>
            <a:r>
              <a:rPr lang="ru-RU" dirty="0" err="1"/>
              <a:t>співчуття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огляд</a:t>
            </a:r>
            <a:r>
              <a:rPr lang="ru-RU" dirty="0"/>
              <a:t> </a:t>
            </a:r>
            <a:r>
              <a:rPr lang="ru-RU" dirty="0" err="1"/>
              <a:t>помилкових</a:t>
            </a:r>
            <a:r>
              <a:rPr lang="ru-RU" dirty="0"/>
              <a:t> понять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altLang="x-none" dirty="0" smtClean="0"/>
              <a:t>ТРАЄКТОРІЯ перевтоми </a:t>
            </a:r>
            <a:br>
              <a:rPr lang="uk-UA" altLang="x-none" dirty="0" smtClean="0"/>
            </a:br>
            <a:r>
              <a:rPr lang="uk-UA" altLang="x-none" dirty="0" smtClean="0"/>
              <a:t>(ВИСНАЖЕННЯ СПІВЧУТТЯ)</a:t>
            </a:r>
            <a:endParaRPr lang="en-US" altLang="x-none" dirty="0" smtClean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620000" cy="4114800"/>
          </a:xfrm>
        </p:spPr>
        <p:txBody>
          <a:bodyPr/>
          <a:lstStyle/>
          <a:p>
            <a:pPr eaLnBrk="1" hangingPunct="1"/>
            <a:r>
              <a:rPr lang="uk-UA" sz="2800" dirty="0" smtClean="0"/>
              <a:t>Фаза ентузіазму </a:t>
            </a:r>
            <a:r>
              <a:rPr lang="en-US" sz="2800" dirty="0" smtClean="0"/>
              <a:t>The Zealot Phase</a:t>
            </a:r>
          </a:p>
          <a:p>
            <a:pPr eaLnBrk="1" hangingPunct="1"/>
            <a:r>
              <a:rPr lang="uk-UA" sz="2800" dirty="0" smtClean="0"/>
              <a:t>Фаза роздратування </a:t>
            </a:r>
            <a:r>
              <a:rPr lang="en-US" sz="2800" dirty="0" smtClean="0"/>
              <a:t>The Irritability Phase</a:t>
            </a:r>
          </a:p>
          <a:p>
            <a:pPr eaLnBrk="1" hangingPunct="1"/>
            <a:r>
              <a:rPr lang="uk-UA" sz="2800" dirty="0" smtClean="0"/>
              <a:t>Фаза відсторонення</a:t>
            </a:r>
            <a:r>
              <a:rPr lang="en-US" sz="2800" dirty="0" smtClean="0"/>
              <a:t>The Withdrawal Phase</a:t>
            </a:r>
          </a:p>
          <a:p>
            <a:pPr eaLnBrk="1" hangingPunct="1"/>
            <a:r>
              <a:rPr lang="uk-UA" sz="2800" dirty="0" smtClean="0"/>
              <a:t>Фаза «зомбі» (меланхолії) </a:t>
            </a:r>
            <a:r>
              <a:rPr lang="en-US" sz="2800" dirty="0" smtClean="0"/>
              <a:t>The Zombie Phase</a:t>
            </a:r>
          </a:p>
          <a:p>
            <a:pPr eaLnBrk="1" hangingPunct="1"/>
            <a:r>
              <a:rPr lang="uk-UA" sz="2800" dirty="0" smtClean="0"/>
              <a:t>Патологія або відновлення/дозрівання </a:t>
            </a:r>
            <a:r>
              <a:rPr lang="en-US" sz="2800" dirty="0" smtClean="0"/>
              <a:t>Pathology vs. Renewal/Maturation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68388"/>
            <a:ext cx="7620000" cy="6080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altLang="x-none" dirty="0" smtClean="0"/>
              <a:t>Фаза </a:t>
            </a:r>
            <a:r>
              <a:rPr lang="ru-RU" altLang="x-none" dirty="0" err="1" smtClean="0"/>
              <a:t>ентузіазму</a:t>
            </a:r>
            <a:r>
              <a:rPr lang="en-US" altLang="x-none" dirty="0"/>
              <a:t/>
            </a:r>
            <a:br>
              <a:rPr lang="en-US" altLang="x-none" dirty="0"/>
            </a:br>
            <a:endParaRPr lang="en-US" altLang="x-none" dirty="0" smtClean="0"/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133600"/>
            <a:ext cx="7924800" cy="4114800"/>
          </a:xfrm>
        </p:spPr>
        <p:txBody>
          <a:bodyPr/>
          <a:lstStyle/>
          <a:p>
            <a:pPr eaLnBrk="1" hangingPunct="1"/>
            <a:r>
              <a:rPr lang="uk-UA" dirty="0" smtClean="0"/>
              <a:t>Посвячені, задіяні, доступні</a:t>
            </a:r>
            <a:endParaRPr lang="en-US" dirty="0" smtClean="0"/>
          </a:p>
          <a:p>
            <a:pPr eaLnBrk="1" hangingPunct="1"/>
            <a:r>
              <a:rPr lang="uk-UA" dirty="0" smtClean="0"/>
              <a:t>Вирішення проблем / позитивний вплив на результати</a:t>
            </a:r>
            <a:endParaRPr lang="en-US" dirty="0" smtClean="0"/>
          </a:p>
          <a:p>
            <a:pPr eaLnBrk="1" hangingPunct="1"/>
            <a:r>
              <a:rPr lang="uk-UA" dirty="0" smtClean="0"/>
              <a:t>Бажання пройти «зайву милю»</a:t>
            </a:r>
            <a:endParaRPr lang="en-US" dirty="0" smtClean="0"/>
          </a:p>
          <a:p>
            <a:pPr eaLnBrk="1" hangingPunct="1"/>
            <a:r>
              <a:rPr lang="uk-UA" dirty="0" smtClean="0"/>
              <a:t>Величезний ентузіазм </a:t>
            </a:r>
            <a:endParaRPr lang="en-US" dirty="0" smtClean="0"/>
          </a:p>
          <a:p>
            <a:pPr eaLnBrk="1" hangingPunct="1"/>
            <a:r>
              <a:rPr lang="uk-UA" dirty="0" smtClean="0"/>
              <a:t>Волонтерська діяльність за власним бажанням (без прохання)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ing For Caregiver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Caring For Caregiver</Template>
  <TotalTime>784</TotalTime>
  <Words>1176</Words>
  <Application>Microsoft Office PowerPoint</Application>
  <PresentationFormat>Экран (4:3)</PresentationFormat>
  <Paragraphs>190</Paragraphs>
  <Slides>28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Caring For Caregiver</vt:lpstr>
      <vt:lpstr>ВИСНАЖЕННЯ СПІВЧУття (перевтома у тих, ХТО ОПІКУЄТЬСЯ ІНШИМИ)</vt:lpstr>
      <vt:lpstr>Перевтома у ТИХ, ХТО ОПІКУЄТЬСЯ ІНШИМи</vt:lpstr>
      <vt:lpstr>Перевтома у ТИХ, ХТО ОПІКУЄТЬСЯ ІНШИМи</vt:lpstr>
      <vt:lpstr>Виснаження співчуття Глосарій</vt:lpstr>
      <vt:lpstr>Виснаження співчуття Глосарій</vt:lpstr>
      <vt:lpstr>Виснаження співчуття огляд помилкових понять</vt:lpstr>
      <vt:lpstr>Виснаження співчуття огляд помилкових понять</vt:lpstr>
      <vt:lpstr>ТРАЄКТОРІЯ перевтоми  (ВИСНАЖЕННЯ СПІВЧУТТЯ)</vt:lpstr>
      <vt:lpstr>Фаза ентузіазму </vt:lpstr>
      <vt:lpstr>Фаза роздратування</vt:lpstr>
      <vt:lpstr>Фаза відсторонення</vt:lpstr>
      <vt:lpstr>Фаза «зомбі» / меланхолії</vt:lpstr>
      <vt:lpstr>Патологія та переслідування або дозрівання та відновлення</vt:lpstr>
      <vt:lpstr>Слово про “симптоми” </vt:lpstr>
      <vt:lpstr>Слово про “симптоми” </vt:lpstr>
      <vt:lpstr>Рецепту самопіклування</vt:lpstr>
      <vt:lpstr> “Кроки зцілення” </vt:lpstr>
      <vt:lpstr>Пам'ятайте</vt:lpstr>
      <vt:lpstr>Заключні думки</vt:lpstr>
      <vt:lpstr>«Коли виснаження співчуття йде, повертається радість піклування». </vt:lpstr>
      <vt:lpstr>Симптоми виснаження співчуття (нав'язливість)</vt:lpstr>
      <vt:lpstr>Симптоми виснаження співчуття (нав'язливість, продовж.)</vt:lpstr>
      <vt:lpstr>Симптоми виснаження співчуття (ухиляння)</vt:lpstr>
      <vt:lpstr>Симптоми виснаження співчуття (збудження)</vt:lpstr>
      <vt:lpstr>Слово про сон</vt:lpstr>
      <vt:lpstr>Слово про сон</vt:lpstr>
      <vt:lpstr>Слово про сон</vt:lpstr>
      <vt:lpstr>Завершальний етап</vt:lpstr>
    </vt:vector>
  </TitlesOfParts>
  <Company>KTS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Compassion fatigue caring for the caregiver</dc:title>
  <dc:creator>Tereschenko</dc:creator>
  <cp:lastModifiedBy>Sergei Tereschenko</cp:lastModifiedBy>
  <cp:revision>33</cp:revision>
  <cp:lastPrinted>2017-01-11T22:29:53Z</cp:lastPrinted>
  <dcterms:created xsi:type="dcterms:W3CDTF">2017-01-17T10:39:22Z</dcterms:created>
  <dcterms:modified xsi:type="dcterms:W3CDTF">2017-01-22T14:45:58Z</dcterms:modified>
</cp:coreProperties>
</file>